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7" r:id="rId4"/>
    <p:sldId id="269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A591-34A0-6E4E-8CE4-F503CF128DCD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698E-B00C-E047-8B15-32337DECCC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3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698E-B00C-E047-8B15-32337DECCC2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8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698E-B00C-E047-8B15-32337DECCC2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94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698E-B00C-E047-8B15-32337DECCC2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95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62891E-B15B-4E46-ABF3-E767DC5A3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807533B-8943-504A-883F-6D7DD21EB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83101C-9D44-2C4E-A6F4-E98C41B6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90B9D0-FC16-7647-B9C1-4F527E98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0406A7-B27D-D548-B1D7-91014F00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54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FAFFA0-92CC-4D44-A9A6-B401DE98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717EC84-C46E-1548-ABC4-F30AB0D82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44CA49-4E31-5D4A-9F35-75EE1B38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36CF10E-FF2F-7A41-8626-AC6DD7A3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C296C5-40C9-A142-AEF3-AA5BE96B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994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38A6430-79C0-4E4E-9879-23799EC94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5F4027B-7693-1246-BA6E-8E00BF704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4540D5-9724-AD4D-9645-394C6288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1B7AA6E-78A1-6D48-837E-D83CA8C9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11C744-59CF-A54F-9687-6FD5084B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0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CFA94E-0AA2-0B44-B27F-6AEB8826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EE83F7-26CF-1D44-A9E4-4ECA43F4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3557435-697E-9345-819C-2D389D21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E5B0C9-9A79-3F42-844A-7058CF6B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E08BFA-C73B-5A40-9112-DC8C5ED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415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B8F39-5702-4944-AC79-5CBA6F2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B797DA-2CBC-0F4F-B799-59F7B25FD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2EBAB9-6A0D-0546-96A6-DB69D9E0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C353748-3733-4748-97CA-DC599355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903C90-2D41-7A42-9190-70CA6997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1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B6742-BB17-784A-BFB1-5F5B18C4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F327BD-BED9-B846-856D-D07DA5F87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785A9C9-5140-7444-B248-58A4C44D3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3930348-0C5A-EC4B-BBF9-EAB0E3A2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E27878C-9D32-4049-B06D-798D89C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7A0173D-245D-C74E-AAFA-AB088A35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86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FD15B7-3038-D746-8ED0-2E2D44E0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1840B8-AF86-9449-AA34-71F2C9942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6A2714B-8A89-8449-B957-24A4B05F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F93D7E2-1701-3C4B-89E5-C2C57E9CF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38BAB02-3192-C64C-ACE1-44E73DCD0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3A77AB-1C3F-8442-8D3E-8E1E58B7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81DE99F-E17D-A542-B939-3867D520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8EFB1B4-69DD-9C4E-910E-230E87C1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80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2CBA49-0441-EF46-A025-E27BB69C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8A3E871-8BD6-AC4E-832C-BB5E3393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AC43372-86A6-2C4F-8FF2-3A00A4B6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A16B132-9B48-3142-B711-A61C29C7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14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003E2E2-B00A-0142-B37A-37C78AC6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435545E-4399-8F4F-8687-BB902C56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B81C127-D76C-254C-8B10-989ACC82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7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AEF261-108B-EB4B-AC1B-907235AA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9A9830-C4AB-3C4F-9904-39CD54E0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C7DAD77-66AD-CE44-9EE3-67FBEAE96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79CBFCA-DE8E-0041-837C-E1C110BE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191B13F-0793-8D4E-9262-B9C9BD3D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DB426C-7669-8A49-925D-EB91A39A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0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D9A495-470E-3A4A-810A-B5BE7ED7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85AF2EB-E318-C647-9260-CCF97D399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444902D-0272-9C45-8226-80ED6A87A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1E2DE2-6D41-FA49-B6E5-2065E777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DACB1D6-4BA6-D748-8476-3AAFF605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CC505D3-7950-0B48-86A1-FC46177F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48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35523B9-6243-4345-A999-03F3633D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4BC0EA6-C2A1-044E-99AF-B39CEFA4C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87BF9A-2CB5-7F42-8A92-02EDB63CA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81A8-D4E0-2443-81D9-23757C82E264}" type="datetimeFigureOut">
              <a:rPr lang="es-MX" smtClean="0"/>
              <a:t>03/05/2021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42A9C7-495C-8145-9E0C-6DFBA8E2B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C26F04-5882-EB48-B1DD-87AA1D2C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B606-FE6D-AE4F-8BB2-E8B295700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79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anciastrans.org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5B25C10-3E52-1842-8A86-D5D13816A31D}"/>
              </a:ext>
            </a:extLst>
          </p:cNvPr>
          <p:cNvSpPr txBox="1"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42092">
                  <a:tint val="66000"/>
                  <a:satMod val="160000"/>
                </a:srgbClr>
              </a:gs>
              <a:gs pos="50000">
                <a:srgbClr val="942092">
                  <a:tint val="44500"/>
                  <a:satMod val="160000"/>
                </a:srgbClr>
              </a:gs>
              <a:gs pos="100000">
                <a:srgbClr val="942092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5B2F4B-21BA-594C-A60E-CD44F8DC7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4162"/>
            <a:ext cx="9144000" cy="2387600"/>
          </a:xfrm>
        </p:spPr>
        <p:txBody>
          <a:bodyPr>
            <a:normAutofit/>
          </a:bodyPr>
          <a:lstStyle/>
          <a:p>
            <a:r>
              <a:rPr lang="es-MX" sz="8800">
                <a:latin typeface="MuktaMahee Regular" panose="020B0000000000000000" pitchFamily="34" charset="77"/>
                <a:ea typeface="Microsoft Himalaya" pitchFamily="2" charset="0"/>
                <a:cs typeface="MuktaMahee Regular" panose="020B0000000000000000" pitchFamily="34" charset="77"/>
              </a:rPr>
              <a:t>Infancias Trans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7517F38-E901-F649-B534-FCDBF683A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7648"/>
            <a:ext cx="9144000" cy="1655762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Buenas prácticas sobre el acceso a la justicia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6377272-8F39-F347-A852-D5218387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36" y="3429000"/>
            <a:ext cx="4250899" cy="32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6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27BD03-CCE4-2742-A6BA-2D489810F6FC}"/>
              </a:ext>
            </a:extLst>
          </p:cNvPr>
          <p:cNvSpPr txBox="1"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42092">
                  <a:tint val="66000"/>
                  <a:satMod val="160000"/>
                </a:srgbClr>
              </a:gs>
              <a:gs pos="50000">
                <a:srgbClr val="942092">
                  <a:tint val="44500"/>
                  <a:satMod val="160000"/>
                </a:srgbClr>
              </a:gs>
              <a:gs pos="100000">
                <a:srgbClr val="9420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3B34D2-6E52-7B46-8902-C9640DC8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¿Cuáles son los principales derechos a los que las Infancias Trans* necesitan tener acceso?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125DC2-9353-DD41-A0A2-123A2ED60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Derecho a la Identidad:  Contar con un Nombre, Apellidos, Nacionalidad.</a:t>
            </a:r>
          </a:p>
          <a:p>
            <a:pPr marL="0" indent="0" algn="ctr">
              <a:buNone/>
            </a:pPr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Acta de nacimiento, Pasaporte, Curp</a:t>
            </a:r>
          </a:p>
          <a:p>
            <a:pPr marL="0" indent="0">
              <a:buNone/>
            </a:pPr>
            <a:endParaRPr lang="es-MX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pPr marL="0" indent="0">
              <a:buNone/>
            </a:pPr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El acceso a los derechos humanos de segunda generación: DESCA (Económicos, Sociales, Culturales y Ambientales)  parte del acceso al derecho a la Identidad.</a:t>
            </a:r>
          </a:p>
          <a:p>
            <a:pPr marL="0" indent="0">
              <a:buNone/>
            </a:pPr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		</a:t>
            </a:r>
          </a:p>
          <a:p>
            <a:pPr marL="0" indent="0">
              <a:buNone/>
            </a:pPr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			Certificados de Estudio</a:t>
            </a:r>
          </a:p>
        </p:txBody>
      </p:sp>
    </p:spTree>
    <p:extLst>
      <p:ext uri="{BB962C8B-B14F-4D97-AF65-F5344CB8AC3E}">
        <p14:creationId xmlns:p14="http://schemas.microsoft.com/office/powerpoint/2010/main" val="235098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8E1D762-12F7-C34B-8235-BBA14660EEB2}"/>
              </a:ext>
            </a:extLst>
          </p:cNvPr>
          <p:cNvSpPr txBox="1"/>
          <p:nvPr/>
        </p:nvSpPr>
        <p:spPr>
          <a:xfrm>
            <a:off x="-1" y="-6351"/>
            <a:ext cx="12315825" cy="7007225"/>
          </a:xfrm>
          <a:prstGeom prst="rect">
            <a:avLst/>
          </a:prstGeom>
          <a:gradFill flip="none" rotWithShape="1">
            <a:gsLst>
              <a:gs pos="0">
                <a:srgbClr val="942092">
                  <a:tint val="66000"/>
                  <a:satMod val="160000"/>
                </a:srgbClr>
              </a:gs>
              <a:gs pos="50000">
                <a:srgbClr val="942092">
                  <a:tint val="44500"/>
                  <a:satMod val="160000"/>
                </a:srgbClr>
              </a:gs>
              <a:gs pos="100000">
                <a:srgbClr val="942092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3185D8-1B21-7145-82F1-E7B621F6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401299" cy="49119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20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La consulta Infantil y juvenil realizada por el INE en 2018 encuestó a 5,671,000 NNA del país de los cuales el 2.1 % no se identifican con el género asignado al momento del nacimiento aprox 119,000 NNA de entre 6 y 17 años.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La edad en la que cualquier persona ha conformado su identidad de género es entre los 2 y 3 años (SEGOB).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Las personas trans* comunican su identidad de género a partir de los 3 años y en promedio a los 6 años. (ApIT)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Las NNA cuyas familias buscan orientación en la actualidad, tienen edades desde los 3 a los 15 años. (ApIT)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El 85% de las veces la familia que acompaña es únicamente la madre. (ApIT)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A menor edad mas apoyo familiar. (ApIT) </a:t>
            </a:r>
          </a:p>
          <a:p>
            <a:pPr>
              <a:lnSpc>
                <a:spcPct val="100000"/>
              </a:lnSpc>
            </a:pPr>
            <a:r>
              <a:rPr lang="es-MX" sz="20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Las personas más jóvenes que llegan a la A.C. son niñas trans* (ApIT), también son las mujeres trans* la más violentadas (Letra S).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1DEF2DD-6A99-9E4A-B797-67343651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Estadísticas de la población NNA trans*</a:t>
            </a:r>
          </a:p>
        </p:txBody>
      </p:sp>
    </p:spTree>
    <p:extLst>
      <p:ext uri="{BB962C8B-B14F-4D97-AF65-F5344CB8AC3E}">
        <p14:creationId xmlns:p14="http://schemas.microsoft.com/office/powerpoint/2010/main" val="128479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E02BA-9922-BE49-966A-0645796C3F87}"/>
              </a:ext>
            </a:extLst>
          </p:cNvPr>
          <p:cNvSpPr txBox="1"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42092">
                  <a:tint val="66000"/>
                  <a:satMod val="160000"/>
                </a:srgbClr>
              </a:gs>
              <a:gs pos="50000">
                <a:srgbClr val="942092">
                  <a:tint val="44500"/>
                  <a:satMod val="160000"/>
                </a:srgbClr>
              </a:gs>
              <a:gs pos="100000">
                <a:srgbClr val="9420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8E6D0-09D8-C140-98FB-5B8BD316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¿Qué ocurre hoy en México cuando NNA trans* acuden a reclamar sus derechos?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40E23D-6D0A-5D48-A6B1-09EA2B08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67961" cy="493301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6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Sólo en el estado de Jalisco hay un procedimiento administrativo apegado a derechos humanos para la obtención de su acta de nacimiento. </a:t>
            </a:r>
          </a:p>
          <a:p>
            <a:pPr algn="just"/>
            <a:r>
              <a:rPr lang="es-MX" sz="26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En la CDMX hay un proceso judicial patologizante, costoso, tardado.</a:t>
            </a:r>
          </a:p>
          <a:p>
            <a:pPr algn="just"/>
            <a:r>
              <a:rPr lang="es-MX" sz="26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En algunas entidades federativas, se niega el resguardo de sus actas primigenias, lo que duplica su identidad.</a:t>
            </a:r>
          </a:p>
          <a:p>
            <a:pPr algn="just"/>
            <a:r>
              <a:rPr lang="es-MX" sz="26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En los procesos judiciales se exige el aval de los dos progenitores.  (15% de las veces se encuentra presente el padre).</a:t>
            </a:r>
          </a:p>
          <a:p>
            <a:pPr algn="just"/>
            <a:r>
              <a:rPr lang="es-MX" sz="26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Se cuestiona su edad, no hay procesos para tomar su consentimineto informado, se les solicitan dictámenes médicos, durante el proceso se les sigue nombrando con el nombre y género registrado.</a:t>
            </a:r>
          </a:p>
          <a:p>
            <a:pPr algn="just"/>
            <a:r>
              <a:rPr lang="es-MX" sz="26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La vía para evitar procesos judiciales patologizantes o suplir la ausencia de procesos es el Amparo Indirecto.</a:t>
            </a:r>
          </a:p>
          <a:p>
            <a:pPr marL="0" indent="0">
              <a:buNone/>
            </a:pPr>
            <a:endParaRPr lang="es-MX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636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61F476D-4AB9-4942-BE64-7144AB838B82}"/>
              </a:ext>
            </a:extLst>
          </p:cNvPr>
          <p:cNvSpPr txBox="1"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42092">
                  <a:tint val="66000"/>
                  <a:satMod val="160000"/>
                </a:srgbClr>
              </a:gs>
              <a:gs pos="50000">
                <a:srgbClr val="942092">
                  <a:tint val="44500"/>
                  <a:satMod val="160000"/>
                </a:srgbClr>
              </a:gs>
              <a:gs pos="100000">
                <a:srgbClr val="942092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1BCF31C-A88A-1643-8831-FC4966E6D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076" y="504971"/>
            <a:ext cx="5900349" cy="5848057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2199640-F5C6-DB49-B184-31C40BED2CF9}"/>
              </a:ext>
            </a:extLst>
          </p:cNvPr>
          <p:cNvSpPr txBox="1"/>
          <p:nvPr/>
        </p:nvSpPr>
        <p:spPr>
          <a:xfrm>
            <a:off x="8001000" y="3843338"/>
            <a:ext cx="54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>
                <a:latin typeface="MuktaMahee Regular" panose="020B0000000000000000" pitchFamily="34" charset="77"/>
                <a:cs typeface="MuktaMahee Regular" panose="020B0000000000000000" pitchFamily="34" charset="77"/>
              </a:rPr>
              <a:t>@orgullonayarit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41CCA79-94BD-6F49-8D8F-3BCC6427BEE1}"/>
              </a:ext>
            </a:extLst>
          </p:cNvPr>
          <p:cNvSpPr txBox="1"/>
          <p:nvPr/>
        </p:nvSpPr>
        <p:spPr>
          <a:xfrm>
            <a:off x="7372350" y="2073890"/>
            <a:ext cx="4421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>
                <a:latin typeface="MuktaMahee Regular" panose="020B0000000000000000" pitchFamily="34" charset="77"/>
                <a:cs typeface="MuktaMahee Regular" panose="020B0000000000000000" pitchFamily="34" charset="77"/>
              </a:rPr>
              <a:t>13 Estados para + 18 años</a:t>
            </a:r>
          </a:p>
          <a:p>
            <a:r>
              <a:rPr lang="es-MX" sz="3200">
                <a:latin typeface="MuktaMahee Regular" panose="020B0000000000000000" pitchFamily="34" charset="77"/>
                <a:cs typeface="MuktaMahee Regular" panose="020B0000000000000000" pitchFamily="34" charset="77"/>
              </a:rPr>
              <a:t>1 para todas las edades</a:t>
            </a:r>
          </a:p>
        </p:txBody>
      </p:sp>
    </p:spTree>
    <p:extLst>
      <p:ext uri="{BB962C8B-B14F-4D97-AF65-F5344CB8AC3E}">
        <p14:creationId xmlns:p14="http://schemas.microsoft.com/office/powerpoint/2010/main" val="122081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8E02BA-9922-BE49-966A-0645796C3F87}"/>
              </a:ext>
            </a:extLst>
          </p:cNvPr>
          <p:cNvSpPr txBox="1"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42092">
                  <a:tint val="66000"/>
                  <a:satMod val="160000"/>
                </a:srgbClr>
              </a:gs>
              <a:gs pos="50000">
                <a:srgbClr val="942092">
                  <a:tint val="44500"/>
                  <a:satMod val="160000"/>
                </a:srgbClr>
              </a:gs>
              <a:gs pos="100000">
                <a:srgbClr val="9420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8E6D0-09D8-C140-98FB-5B8BD316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Buenas Prácticas que facilitan el acceso a la justicia de NNA Trans*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40E23D-6D0A-5D48-A6B1-09EA2B08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6600"/>
            <a:ext cx="10515599" cy="44862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Si el proceso judicial en el que participan no trata del acceso a su acta de nacimiento (custodia, patria potestad, proceso penal), es escencial referirse a la NNA con su nombre elegido y pronombres correspondientes de manera verbal y en la documentación manejar con reserva los nombres registrales.</a:t>
            </a:r>
          </a:p>
          <a:p>
            <a:pPr algn="just"/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Si toca conocer de un caso que busque reconocer la identidad de género de una NNA, apegarse a lo establecido en la OC 24/2017</a:t>
            </a:r>
          </a:p>
          <a:p>
            <a:pPr algn="just"/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Crear protocolos para acreditar que sea tomado el consentimiento informado de la NNA. </a:t>
            </a:r>
          </a:p>
          <a:p>
            <a:pPr algn="just"/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Establecer que el derecho a la identidad es personal por lo tanto no es exigible el acompañamiento forzoso de ambos progenitores.</a:t>
            </a:r>
          </a:p>
          <a:p>
            <a:pPr algn="just"/>
            <a:r>
              <a:rPr lang="es-MX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Incluir perspectiva de género.</a:t>
            </a:r>
          </a:p>
        </p:txBody>
      </p:sp>
    </p:spTree>
    <p:extLst>
      <p:ext uri="{BB962C8B-B14F-4D97-AF65-F5344CB8AC3E}">
        <p14:creationId xmlns:p14="http://schemas.microsoft.com/office/powerpoint/2010/main" val="13389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423592-CCF2-2A4D-9453-62264935AB0D}"/>
              </a:ext>
            </a:extLst>
          </p:cNvPr>
          <p:cNvSpPr txBox="1"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942092">
                  <a:tint val="66000"/>
                  <a:satMod val="160000"/>
                </a:srgbClr>
              </a:gs>
              <a:gs pos="50000">
                <a:srgbClr val="942092">
                  <a:tint val="44500"/>
                  <a:satMod val="160000"/>
                </a:srgbClr>
              </a:gs>
              <a:gs pos="100000">
                <a:srgbClr val="942092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0EA57E89-67B8-1A4B-AA18-D42B8D259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9131" y="41576"/>
            <a:ext cx="7504616" cy="5804965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A3EF439-4DCA-E345-8B24-318E0613F742}"/>
              </a:ext>
            </a:extLst>
          </p:cNvPr>
          <p:cNvSpPr txBox="1"/>
          <p:nvPr/>
        </p:nvSpPr>
        <p:spPr>
          <a:xfrm rot="10800000" flipV="1">
            <a:off x="7478100" y="1251218"/>
            <a:ext cx="3228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uktaMahee Regular" panose="020B0000000000000000" pitchFamily="34" charset="77"/>
                <a:cs typeface="MuktaMahee Regular" panose="020B0000000000000000" pitchFamily="34" charset="77"/>
                <a:hlinkClick r:id="rId3"/>
              </a:rPr>
              <a:t>www.infanciastrans.org</a:t>
            </a:r>
            <a:endParaRPr lang="es-MX" sz="2400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endParaRPr lang="es-MX" sz="2400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endParaRPr lang="es-MX" sz="2400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r>
              <a:rPr lang="es-MX" sz="24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@InfanciasTrans</a:t>
            </a:r>
          </a:p>
          <a:p>
            <a:endParaRPr lang="es-MX" sz="2400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endParaRPr lang="es-MX" sz="2400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r>
              <a:rPr lang="es-MX" sz="24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@InfanciasTrans</a:t>
            </a:r>
          </a:p>
          <a:p>
            <a:endParaRPr lang="es-MX" sz="2400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endParaRPr lang="es-MX" sz="2400" dirty="0">
              <a:latin typeface="MuktaMahee Regular" panose="020B0000000000000000" pitchFamily="34" charset="77"/>
              <a:cs typeface="MuktaMahee Regular" panose="020B0000000000000000" pitchFamily="34" charset="77"/>
            </a:endParaRPr>
          </a:p>
          <a:p>
            <a:r>
              <a:rPr lang="es-MX" sz="2400" dirty="0">
                <a:latin typeface="MuktaMahee Regular" panose="020B0000000000000000" pitchFamily="34" charset="77"/>
                <a:cs typeface="MuktaMahee Regular" panose="020B0000000000000000" pitchFamily="34" charset="77"/>
              </a:rPr>
              <a:t>@infanciast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3C0B2AE-90CF-C74B-93DC-2015328B4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808" y="1251218"/>
            <a:ext cx="627061" cy="6477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1AA6695-2F8E-6446-AE92-539D1F69C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809" y="2202126"/>
            <a:ext cx="668516" cy="6477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96E5D07-ECD2-E64A-ACE6-5D4EF0A5F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808" y="3255288"/>
            <a:ext cx="661588" cy="6477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0DD7F0-A926-D848-ADF3-C5DDD8314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872" y="4308450"/>
            <a:ext cx="637453" cy="6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4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562</Words>
  <Application>Microsoft Office PowerPoint</Application>
  <PresentationFormat>Panorámica</PresentationFormat>
  <Paragraphs>46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Microsoft Himalaya</vt:lpstr>
      <vt:lpstr>MuktaMahee Regular</vt:lpstr>
      <vt:lpstr>Tema de Office</vt:lpstr>
      <vt:lpstr>Infancias Trans</vt:lpstr>
      <vt:lpstr>¿Cuáles son los principales derechos a los que las Infancias Trans* necesitan tener acceso?</vt:lpstr>
      <vt:lpstr>Estadísticas de la población NNA trans*</vt:lpstr>
      <vt:lpstr>¿Qué ocurre hoy en México cuando NNA trans* acuden a reclamar sus derechos? </vt:lpstr>
      <vt:lpstr>Presentación de PowerPoint</vt:lpstr>
      <vt:lpstr>Buenas Prácticas que facilitan el acceso a la justicia de NNA Trans*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Infancias Trans</dc:title>
  <dc:creator>Microsoft Office User</dc:creator>
  <cp:lastModifiedBy>DIAZ MENDOZA ALEXIS GAEL</cp:lastModifiedBy>
  <cp:revision>22</cp:revision>
  <dcterms:created xsi:type="dcterms:W3CDTF">2021-04-13T15:14:30Z</dcterms:created>
  <dcterms:modified xsi:type="dcterms:W3CDTF">2021-05-03T16:07:37Z</dcterms:modified>
</cp:coreProperties>
</file>