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"/>
  </p:notesMasterIdLst>
  <p:sldIdLst>
    <p:sldId id="271" r:id="rId2"/>
  </p:sldIdLst>
  <p:sldSz cx="9144000" cy="6858000" type="letter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00"/>
    <a:srgbClr val="990000"/>
    <a:srgbClr val="FF6600"/>
    <a:srgbClr val="3366FF"/>
    <a:srgbClr val="6600CC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9693" autoAdjust="0"/>
  </p:normalViewPr>
  <p:slideViewPr>
    <p:cSldViewPr showGuides="1">
      <p:cViewPr>
        <p:scale>
          <a:sx n="90" d="100"/>
          <a:sy n="90" d="100"/>
        </p:scale>
        <p:origin x="-1014" y="-26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7BF737A-C8A2-42FB-952D-91847E219DA2}" type="datetimeFigureOut">
              <a:rPr lang="es-MX"/>
              <a:pPr>
                <a:defRPr/>
              </a:pPr>
              <a:t>10/07/2017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DA8C1E-63F9-4546-B311-98BD5102ED82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2031215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7663"/>
            <a:ext cx="8610600" cy="203200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</p:grpSp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0713" y="434975"/>
            <a:ext cx="7038975" cy="1347788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1425" y="2071688"/>
            <a:ext cx="5797550" cy="14001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F9C4-161D-4A39-9174-C89B349CE0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19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022B-0BEE-4D30-9164-333EAA7441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46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03925" y="176213"/>
            <a:ext cx="1862138" cy="370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338" y="176213"/>
            <a:ext cx="5437187" cy="370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BFFC-007F-4C82-8C44-042DCDBB845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62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1FAA-1D74-4646-AC77-4A547A2CE40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9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050" y="2792413"/>
            <a:ext cx="7038975" cy="8620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4050" y="1841500"/>
            <a:ext cx="7038975" cy="950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2032-5AA1-46D7-8BF2-3A3D1D2B0B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375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338" y="1014413"/>
            <a:ext cx="3649662" cy="287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6400" y="1014413"/>
            <a:ext cx="3649663" cy="287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DD1E-395D-42E6-B429-168E1492E8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32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174625"/>
            <a:ext cx="7451725" cy="7239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338" y="973138"/>
            <a:ext cx="3657600" cy="4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338" y="1377950"/>
            <a:ext cx="3657600" cy="2503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06875" y="973138"/>
            <a:ext cx="3659188" cy="4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06875" y="1377950"/>
            <a:ext cx="3659188" cy="2503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D5AD-8FA5-466D-B7A4-8F1D9E261E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039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7F6E-E36E-401C-8613-CDDD2B591E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782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EA2E-111C-4174-B463-D4102BEB52F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99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173038"/>
            <a:ext cx="2724150" cy="736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6913" y="173038"/>
            <a:ext cx="4629150" cy="3708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338" y="909638"/>
            <a:ext cx="2724150" cy="2971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AD80-5BB7-4FC4-B651-77E836441E5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938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2425" y="3041650"/>
            <a:ext cx="4968875" cy="358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2425" y="388938"/>
            <a:ext cx="4968875" cy="2606675"/>
          </a:xfrm>
        </p:spPr>
        <p:txBody>
          <a:bodyPr lIns="72137" tIns="36069" rIns="72137" bIns="36069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2425" y="3400425"/>
            <a:ext cx="4968875" cy="509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286C6-3014-4A04-950E-F5E7B9D40B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466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fld id="{CE20780F-4D1B-4CDE-B67D-0478F0A6DBB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4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6pPr>
      <a:lvl7pPr marL="9144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7pPr>
      <a:lvl8pPr marL="13716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8pPr>
      <a:lvl9pPr marL="18288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1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796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368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940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512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1.xlsx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emf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3 CuadroTexto"/>
          <p:cNvSpPr txBox="1">
            <a:spLocks noTextEdit="1"/>
          </p:cNvSpPr>
          <p:nvPr>
            <p:custDataLst>
              <p:tags r:id="rId2"/>
            </p:custDataLst>
          </p:nvPr>
        </p:nvSpPr>
        <p:spPr bwMode="auto">
          <a:xfrm>
            <a:off x="395288" y="6670675"/>
            <a:ext cx="28082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5" name="Rectangle 15"/>
          <p:cNvSpPr>
            <a:spLocks noMove="1"/>
          </p:cNvSpPr>
          <p:nvPr>
            <p:custDataLst>
              <p:tags r:id="rId3"/>
            </p:custDataLst>
          </p:nvPr>
        </p:nvSpPr>
        <p:spPr bwMode="auto">
          <a:xfrm>
            <a:off x="5292725" y="1489075"/>
            <a:ext cx="31797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45" tIns="38273" rIns="76545" bIns="38273" anchor="b"/>
          <a:lstStyle/>
          <a:p>
            <a:pPr algn="r" defTabSz="763588" eaLnBrk="1" hangingPunct="1">
              <a:defRPr/>
            </a:pPr>
            <a:endParaRPr lang="es-MX" sz="1200" dirty="0">
              <a:solidFill>
                <a:schemeClr val="bg1">
                  <a:lumMod val="65000"/>
                </a:schemeClr>
              </a:solidFill>
              <a:latin typeface="Swis721 Ex BT" pitchFamily="34" charset="0"/>
              <a:cs typeface="+mn-cs"/>
            </a:endParaRPr>
          </a:p>
          <a:p>
            <a:pPr algn="r" defTabSz="763588" eaLnBrk="1" hangingPunct="1">
              <a:defRPr/>
            </a:pPr>
            <a:r>
              <a:rPr lang="es-MX" sz="1200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  <a:cs typeface="+mn-cs"/>
              </a:rPr>
              <a:t>30 DE JUNIO DE 2017</a:t>
            </a:r>
            <a:endParaRPr lang="es-MX" sz="1200" dirty="0">
              <a:solidFill>
                <a:schemeClr val="bg1">
                  <a:lumMod val="65000"/>
                </a:schemeClr>
              </a:solidFill>
              <a:latin typeface="Swis721 Ex BT" pitchFamily="34" charset="0"/>
              <a:cs typeface="+mn-cs"/>
            </a:endParaRPr>
          </a:p>
        </p:txBody>
      </p:sp>
      <p:sp>
        <p:nvSpPr>
          <p:cNvPr id="3077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16075" y="-171450"/>
            <a:ext cx="57642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45" tIns="38273" rIns="76545" bIns="38273" anchor="b"/>
          <a:lstStyle/>
          <a:p>
            <a:pPr algn="just" defTabSz="763588" eaLnBrk="1" hangingPunct="1"/>
            <a:r>
              <a:rPr lang="es-MX" altLang="es-MX" sz="12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9" name="14 CuadroTexto"/>
          <p:cNvSpPr txBox="1">
            <a:spLocks noTextEdit="1"/>
          </p:cNvSpPr>
          <p:nvPr/>
        </p:nvSpPr>
        <p:spPr bwMode="auto">
          <a:xfrm>
            <a:off x="6516688" y="6524625"/>
            <a:ext cx="23034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3080" name="1 Objeto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97706682"/>
              </p:ext>
            </p:extLst>
          </p:nvPr>
        </p:nvGraphicFramePr>
        <p:xfrm>
          <a:off x="539750" y="1628775"/>
          <a:ext cx="3933825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Hoja de cálculo" r:id="rId8" imgW="3933900" imgH="5238660" progId="Excel.Sheet.12">
                  <p:embed/>
                </p:oleObj>
              </mc:Choice>
              <mc:Fallback>
                <p:oleObj name="Hoja de cálculo" r:id="rId8" imgW="3933900" imgH="5238660" progId="Excel.Sheet.12">
                  <p:embed/>
                  <p:pic>
                    <p:nvPicPr>
                      <p:cNvPr id="0" name="1 Objeto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3933825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0" r="18082" b="25177"/>
          <a:stretch/>
        </p:blipFill>
        <p:spPr bwMode="auto">
          <a:xfrm>
            <a:off x="4788024" y="1844824"/>
            <a:ext cx="38884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74450" y="116632"/>
            <a:ext cx="73299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900" dirty="0" smtClean="0"/>
          </a:p>
          <a:p>
            <a:pPr algn="r"/>
            <a:r>
              <a:rPr lang="es-MX" sz="900" dirty="0" smtClean="0"/>
              <a:t>“</a:t>
            </a:r>
            <a:r>
              <a:rPr lang="es-MX" sz="900" dirty="0"/>
              <a:t>PÓLIZA DE MANTENIMIENTO PREVENTIVO Y CORRECTIVO AL SISTEMA DE AIRE ACONDICIONADO PARA </a:t>
            </a:r>
            <a:r>
              <a:rPr lang="es-MX" sz="900" dirty="0" smtClean="0"/>
              <a:t>EL </a:t>
            </a:r>
            <a:r>
              <a:rPr lang="es-MX" sz="900" dirty="0"/>
              <a:t>CENTRO DE CÓMPUTO PRINCIPAL DEL CONSEJO, UBICADO EN EL EDIFICIO SEDE DENOMINADO </a:t>
            </a:r>
            <a:r>
              <a:rPr lang="es-MX" sz="900" dirty="0" smtClean="0"/>
              <a:t>CANOA EN </a:t>
            </a:r>
            <a:r>
              <a:rPr lang="es-MX" sz="900" dirty="0"/>
              <a:t>LA CIUDAD DE MÉXICO” Y “PÓLIZA DE MANTENIMIENTO PREVENTIVO Y CORRECTIVO AL SISTEMA DE </a:t>
            </a:r>
            <a:r>
              <a:rPr lang="es-MX" sz="900" dirty="0" smtClean="0"/>
              <a:t>ENERGÍA </a:t>
            </a:r>
            <a:r>
              <a:rPr lang="es-MX" sz="900" dirty="0"/>
              <a:t>ININTERRUMPIDA, UP’S, TABLEROS DE UNIDADES DE DISTRIBUCIÓN DE ENERGÍA REGULADA</a:t>
            </a:r>
            <a:r>
              <a:rPr lang="es-MX" sz="900" dirty="0" smtClean="0"/>
              <a:t>, </a:t>
            </a:r>
            <a:r>
              <a:rPr lang="es-MX" sz="900" dirty="0"/>
              <a:t>SUPRESORES DE TRANSITORIOS, TRANSFORMADORES ELECTRODUCTOS, SISTEMAS DE TRANSFERENCIA </a:t>
            </a:r>
            <a:endParaRPr lang="es-MX" sz="900" dirty="0" smtClean="0"/>
          </a:p>
          <a:p>
            <a:pPr algn="r"/>
            <a:r>
              <a:rPr lang="es-MX" sz="900" dirty="0" smtClean="0"/>
              <a:t>AUTOMÁTICA</a:t>
            </a:r>
            <a:r>
              <a:rPr lang="es-MX" sz="900" dirty="0"/>
              <a:t>, INTERRUPTORES TERMOMAGNÉTICOS PARA EL CENTRO DE CÓMPUTO PRINCIPAL DEL CONSEJO, </a:t>
            </a:r>
            <a:r>
              <a:rPr lang="es-MX" sz="900" dirty="0" smtClean="0"/>
              <a:t>UBICADO </a:t>
            </a:r>
            <a:r>
              <a:rPr lang="es-MX" sz="900" dirty="0"/>
              <a:t>EN EL EDIFICIO SEDE DENOMINADO CANOA EN LA CIUDAD DE MÉXICO” .</a:t>
            </a:r>
          </a:p>
          <a:p>
            <a:pPr algn="r"/>
            <a:r>
              <a:rPr lang="es-MX" sz="900" dirty="0"/>
              <a:t> </a:t>
            </a:r>
          </a:p>
        </p:txBody>
      </p:sp>
      <p:pic>
        <p:nvPicPr>
          <p:cNvPr id="12" name="4 Imag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839"/>
            <a:ext cx="86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heme/theme1.xml><?xml version="1.0" encoding="utf-8"?>
<a:theme xmlns:a="http://schemas.openxmlformats.org/drawingml/2006/main" name="Nivel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i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20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20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15652</TotalTime>
  <Words>102</Words>
  <Application>Microsoft Office PowerPoint</Application>
  <PresentationFormat>Carta (216 x 279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Nivel</vt:lpstr>
      <vt:lpstr>Hoja de cálculo</vt:lpstr>
      <vt:lpstr>Presentación de PowerPoint</vt:lpstr>
    </vt:vector>
  </TitlesOfParts>
  <Company>PJF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haydee arellano</dc:creator>
  <cp:lastModifiedBy>Gloria Olivia Huerta de la Rosa</cp:lastModifiedBy>
  <cp:revision>1009</cp:revision>
  <cp:lastPrinted>2016-08-02T17:03:53Z</cp:lastPrinted>
  <dcterms:created xsi:type="dcterms:W3CDTF">2008-07-09T18:37:11Z</dcterms:created>
  <dcterms:modified xsi:type="dcterms:W3CDTF">2017-07-10T16:42:26Z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